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parajita" panose="02020603050405020304" pitchFamily="18" charset="0"/>
      <p:regular r:id="rId9"/>
      <p:bold r:id="rId10"/>
      <p:italic r:id="rId11"/>
      <p:boldItalic r:id="rId12"/>
    </p:embeddedFont>
    <p:embeddedFont>
      <p:font typeface="Bauhaus 93" panose="04030905020B02020C02" pitchFamily="82" charset="0"/>
      <p:regular r:id="rId13"/>
    </p:embeddedFont>
    <p:embeddedFont>
      <p:font typeface="Berlin Sans FB Demi" panose="020E0802020502020306" pitchFamily="34" charset="0"/>
      <p:bold r:id="rId14"/>
    </p:embeddedFont>
    <p:embeddedFont>
      <p:font typeface="Berthold Block" panose="020B0604020202020204" charset="0"/>
      <p:regular r:id="rId15"/>
    </p:embeddedFont>
    <p:embeddedFont>
      <p:font typeface="Blackadder ITC" panose="04020505051007020D02" pitchFamily="82" charset="0"/>
      <p:regular r:id="rId16"/>
    </p:embeddedFont>
    <p:embeddedFont>
      <p:font typeface="Michegar" charset="0"/>
      <p:regular r:id="rId17"/>
    </p:embeddedFont>
    <p:embeddedFont>
      <p:font typeface="TT Rounds Condensed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5.svg"/><Relationship Id="rId4" Type="http://schemas.openxmlformats.org/officeDocument/2006/relationships/image" Target="../media/image25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33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45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53" t="-34180" b="-533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015734" cy="8229600"/>
          </a:xfrm>
          <a:custGeom>
            <a:avLst/>
            <a:gdLst/>
            <a:ahLst/>
            <a:cxnLst/>
            <a:rect l="l" t="t" r="r" b="b"/>
            <a:pathLst>
              <a:path w="7015734" h="8229600">
                <a:moveTo>
                  <a:pt x="0" y="0"/>
                </a:moveTo>
                <a:lnTo>
                  <a:pt x="7015734" y="0"/>
                </a:lnTo>
                <a:lnTo>
                  <a:pt x="7015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65" r="-3665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6348389"/>
            <a:ext cx="3039971" cy="3938611"/>
          </a:xfrm>
          <a:custGeom>
            <a:avLst/>
            <a:gdLst/>
            <a:ahLst/>
            <a:cxnLst/>
            <a:rect l="l" t="t" r="r" b="b"/>
            <a:pathLst>
              <a:path w="3039971" h="3938611">
                <a:moveTo>
                  <a:pt x="3039971" y="0"/>
                </a:moveTo>
                <a:lnTo>
                  <a:pt x="0" y="0"/>
                </a:lnTo>
                <a:lnTo>
                  <a:pt x="0" y="3938611"/>
                </a:lnTo>
                <a:lnTo>
                  <a:pt x="3039971" y="3938611"/>
                </a:lnTo>
                <a:lnTo>
                  <a:pt x="30399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48029" y="6348389"/>
            <a:ext cx="3039971" cy="3938611"/>
          </a:xfrm>
          <a:custGeom>
            <a:avLst/>
            <a:gdLst/>
            <a:ahLst/>
            <a:cxnLst/>
            <a:rect l="l" t="t" r="r" b="b"/>
            <a:pathLst>
              <a:path w="3039971" h="3938611">
                <a:moveTo>
                  <a:pt x="0" y="0"/>
                </a:moveTo>
                <a:lnTo>
                  <a:pt x="3039971" y="0"/>
                </a:lnTo>
                <a:lnTo>
                  <a:pt x="3039971" y="3938611"/>
                </a:lnTo>
                <a:lnTo>
                  <a:pt x="0" y="3938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6348389"/>
            <a:ext cx="1130365" cy="1122144"/>
          </a:xfrm>
          <a:custGeom>
            <a:avLst/>
            <a:gdLst/>
            <a:ahLst/>
            <a:cxnLst/>
            <a:rect l="l" t="t" r="r" b="b"/>
            <a:pathLst>
              <a:path w="1130365" h="1122144">
                <a:moveTo>
                  <a:pt x="0" y="0"/>
                </a:moveTo>
                <a:lnTo>
                  <a:pt x="1130365" y="0"/>
                </a:lnTo>
                <a:lnTo>
                  <a:pt x="1130365" y="1122143"/>
                </a:lnTo>
                <a:lnTo>
                  <a:pt x="0" y="1122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921619" y="1932604"/>
            <a:ext cx="9525" cy="108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8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028700" y="3015725"/>
            <a:ext cx="16008166" cy="4255417"/>
            <a:chOff x="0" y="0"/>
            <a:chExt cx="21344221" cy="5673890"/>
          </a:xfrm>
        </p:grpSpPr>
        <p:sp>
          <p:nvSpPr>
            <p:cNvPr id="9" name="TextBox 9"/>
            <p:cNvSpPr txBox="1"/>
            <p:nvPr/>
          </p:nvSpPr>
          <p:spPr>
            <a:xfrm>
              <a:off x="0" y="886466"/>
              <a:ext cx="7748793" cy="241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1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54051" y="3464974"/>
              <a:ext cx="7938059" cy="22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266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59933" y="495300"/>
              <a:ext cx="13584288" cy="2915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42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572385" y="4124381"/>
            <a:ext cx="8707993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r>
              <a:rPr lang="en-US" sz="1200" u="none" strike="noStrike">
                <a:solidFill>
                  <a:srgbClr val="000000"/>
                </a:solidFill>
                <a:latin typeface="Michegar"/>
                <a:ea typeface="Michegar"/>
                <a:cs typeface="Michegar"/>
                <a:sym typeface="Michegar"/>
              </a:rPr>
              <a:t>Michegar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2385" y="4124381"/>
            <a:ext cx="8707993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r>
              <a:rPr lang="en-US" sz="1200" u="none" strike="noStrike">
                <a:solidFill>
                  <a:srgbClr val="000000"/>
                </a:solidFill>
                <a:latin typeface="Michegar"/>
                <a:ea typeface="Michegar"/>
                <a:cs typeface="Michegar"/>
                <a:sym typeface="Michegar"/>
              </a:rPr>
              <a:t>Michegar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98769" y="923925"/>
            <a:ext cx="9351191" cy="437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endParaRPr dirty="0"/>
          </a:p>
          <a:p>
            <a:pPr algn="ctr">
              <a:lnSpc>
                <a:spcPts val="9799"/>
              </a:lnSpc>
            </a:pPr>
            <a:r>
              <a:rPr lang="en-US" sz="6999" i="1" dirty="0">
                <a:solidFill>
                  <a:schemeClr val="bg1"/>
                </a:solidFill>
                <a:latin typeface="Michegar"/>
                <a:ea typeface="Michegar"/>
                <a:cs typeface="Michegar"/>
                <a:sym typeface="Michegar"/>
              </a:rPr>
              <a:t>DREAMS-THE SECRET </a:t>
            </a:r>
          </a:p>
          <a:p>
            <a:pPr algn="ctr">
              <a:lnSpc>
                <a:spcPts val="9799"/>
              </a:lnSpc>
            </a:pPr>
            <a:r>
              <a:rPr lang="en-US" sz="6999" i="1" dirty="0">
                <a:solidFill>
                  <a:schemeClr val="bg1"/>
                </a:solidFill>
                <a:latin typeface="Michegar"/>
                <a:ea typeface="Michegar"/>
                <a:cs typeface="Michegar"/>
                <a:sym typeface="Michegar"/>
              </a:rPr>
              <a:t>WORLD OF SLEEP</a:t>
            </a:r>
          </a:p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endParaRPr lang="en-US" sz="6999" i="1" dirty="0">
              <a:solidFill>
                <a:srgbClr val="FFFFFF"/>
              </a:solidFill>
              <a:latin typeface="Michegar"/>
              <a:ea typeface="Michegar"/>
              <a:cs typeface="Michegar"/>
              <a:sym typeface="Micheg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44434" y="4667448"/>
            <a:ext cx="8226386" cy="84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4"/>
              </a:lnSpc>
              <a:spcBef>
                <a:spcPct val="0"/>
              </a:spcBef>
            </a:pPr>
            <a:r>
              <a:rPr lang="en-US" sz="4895">
                <a:solidFill>
                  <a:srgbClr val="E5DEE0"/>
                </a:solidFill>
                <a:latin typeface="Michegar"/>
                <a:ea typeface="Michegar"/>
                <a:cs typeface="Michegar"/>
                <a:sym typeface="Michegar"/>
              </a:rPr>
              <a:t>Where science meets the soul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42BC9-8BC4-8F31-FEF2-C9D364F9E159}"/>
              </a:ext>
            </a:extLst>
          </p:cNvPr>
          <p:cNvSpPr txBox="1"/>
          <p:nvPr/>
        </p:nvSpPr>
        <p:spPr>
          <a:xfrm flipV="1">
            <a:off x="11430000" y="7640473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Blackadder ITC" panose="04020505051007020D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9052B-8B1B-29A2-3126-C89066D72C2F}"/>
              </a:ext>
            </a:extLst>
          </p:cNvPr>
          <p:cNvSpPr txBox="1"/>
          <p:nvPr/>
        </p:nvSpPr>
        <p:spPr>
          <a:xfrm>
            <a:off x="11430000" y="7522577"/>
            <a:ext cx="58293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Berlin Sans FB Demi" panose="020E0802020502020306" pitchFamily="34" charset="0"/>
              </a:rPr>
              <a:t>BY </a:t>
            </a:r>
          </a:p>
          <a:p>
            <a:r>
              <a:rPr lang="en-IN" sz="5400" dirty="0">
                <a:solidFill>
                  <a:schemeClr val="bg1"/>
                </a:solidFill>
                <a:latin typeface="Berlin Sans FB Demi" panose="020E0802020502020306" pitchFamily="34" charset="0"/>
              </a:rPr>
              <a:t>      SUPRIYA R</a:t>
            </a:r>
          </a:p>
          <a:p>
            <a:endParaRPr lang="en-IN" sz="4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1" y="919420"/>
            <a:ext cx="16649698" cy="8466381"/>
            <a:chOff x="-100252" y="-62362"/>
            <a:chExt cx="4374978" cy="2229829"/>
          </a:xfrm>
        </p:grpSpPr>
        <p:sp>
          <p:nvSpPr>
            <p:cNvPr id="4" name="Freeform 4"/>
            <p:cNvSpPr/>
            <p:nvPr/>
          </p:nvSpPr>
          <p:spPr>
            <a:xfrm>
              <a:off x="-100252" y="-62362"/>
              <a:ext cx="4364967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1928">
                <a:alpha val="62745"/>
              </a:srgbClr>
            </a:solidFill>
            <a:ln w="95250" cap="rnd">
              <a:gradFill>
                <a:gsLst>
                  <a:gs pos="0">
                    <a:srgbClr val="FFF7AD">
                      <a:alpha val="63000"/>
                    </a:srgbClr>
                  </a:gs>
                  <a:gs pos="100000">
                    <a:srgbClr val="FFA9F9">
                      <a:alpha val="6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71500" indent="-571500" algn="ctr">
                <a:lnSpc>
                  <a:spcPts val="2659"/>
                </a:lnSpc>
                <a:spcBef>
                  <a:spcPct val="0"/>
                </a:spcBef>
                <a:buFont typeface="Wingdings" panose="05000000000000000000" pitchFamily="2" charset="2"/>
                <a:buChar char="v"/>
              </a:pPr>
              <a:endParaRPr sz="4000"/>
            </a:p>
          </p:txBody>
        </p:sp>
      </p:grpSp>
      <p:sp>
        <p:nvSpPr>
          <p:cNvPr id="6" name="Freeform 6"/>
          <p:cNvSpPr/>
          <p:nvPr/>
        </p:nvSpPr>
        <p:spPr>
          <a:xfrm>
            <a:off x="9944100" y="5773605"/>
            <a:ext cx="7315200" cy="3484695"/>
          </a:xfrm>
          <a:custGeom>
            <a:avLst/>
            <a:gdLst/>
            <a:ahLst/>
            <a:cxnLst/>
            <a:rect l="l" t="t" r="r" b="b"/>
            <a:pathLst>
              <a:path w="7315200" h="3484695">
                <a:moveTo>
                  <a:pt x="0" y="0"/>
                </a:moveTo>
                <a:lnTo>
                  <a:pt x="7315200" y="0"/>
                </a:lnTo>
                <a:lnTo>
                  <a:pt x="731520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39489" y="3361258"/>
            <a:ext cx="2124421" cy="2120559"/>
          </a:xfrm>
          <a:custGeom>
            <a:avLst/>
            <a:gdLst/>
            <a:ahLst/>
            <a:cxnLst/>
            <a:rect l="l" t="t" r="r" b="b"/>
            <a:pathLst>
              <a:path w="2124421" h="2120559">
                <a:moveTo>
                  <a:pt x="0" y="0"/>
                </a:moveTo>
                <a:lnTo>
                  <a:pt x="2124422" y="0"/>
                </a:lnTo>
                <a:lnTo>
                  <a:pt x="2124422" y="2120559"/>
                </a:lnTo>
                <a:lnTo>
                  <a:pt x="0" y="2120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96088" y="1028700"/>
            <a:ext cx="4063212" cy="2371438"/>
          </a:xfrm>
          <a:custGeom>
            <a:avLst/>
            <a:gdLst/>
            <a:ahLst/>
            <a:cxnLst/>
            <a:rect l="l" t="t" r="r" b="b"/>
            <a:pathLst>
              <a:path w="4063212" h="2371438">
                <a:moveTo>
                  <a:pt x="0" y="0"/>
                </a:moveTo>
                <a:lnTo>
                  <a:pt x="4063212" y="0"/>
                </a:lnTo>
                <a:lnTo>
                  <a:pt x="4063212" y="2371438"/>
                </a:lnTo>
                <a:lnTo>
                  <a:pt x="0" y="2371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38845" y="0"/>
            <a:ext cx="4613581" cy="3715137"/>
          </a:xfrm>
          <a:custGeom>
            <a:avLst/>
            <a:gdLst/>
            <a:ahLst/>
            <a:cxnLst/>
            <a:rect l="l" t="t" r="r" b="b"/>
            <a:pathLst>
              <a:path w="4613581" h="3715137">
                <a:moveTo>
                  <a:pt x="0" y="0"/>
                </a:moveTo>
                <a:lnTo>
                  <a:pt x="4613582" y="0"/>
                </a:lnTo>
                <a:lnTo>
                  <a:pt x="4613582" y="3715137"/>
                </a:lnTo>
                <a:lnTo>
                  <a:pt x="0" y="3715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513" t="-9372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678470" cy="1678470"/>
          </a:xfrm>
          <a:custGeom>
            <a:avLst/>
            <a:gdLst/>
            <a:ahLst/>
            <a:cxnLst/>
            <a:rect l="l" t="t" r="r" b="b"/>
            <a:pathLst>
              <a:path w="1678470" h="1678470">
                <a:moveTo>
                  <a:pt x="0" y="0"/>
                </a:moveTo>
                <a:lnTo>
                  <a:pt x="1678470" y="0"/>
                </a:lnTo>
                <a:lnTo>
                  <a:pt x="1678470" y="1678470"/>
                </a:lnTo>
                <a:lnTo>
                  <a:pt x="0" y="1678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69674-9C18-1087-DB26-B5687B779C43}"/>
              </a:ext>
            </a:extLst>
          </p:cNvPr>
          <p:cNvSpPr txBox="1"/>
          <p:nvPr/>
        </p:nvSpPr>
        <p:spPr>
          <a:xfrm>
            <a:off x="2590800" y="2707170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B0F0"/>
                </a:solidFill>
                <a:latin typeface="Michegar" charset="0"/>
              </a:rPr>
              <a:t>What are dreams?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31FE7-4205-D4DC-EE80-CA03240D5C70}"/>
              </a:ext>
            </a:extLst>
          </p:cNvPr>
          <p:cNvSpPr txBox="1"/>
          <p:nvPr/>
        </p:nvSpPr>
        <p:spPr>
          <a:xfrm>
            <a:off x="2838450" y="3710441"/>
            <a:ext cx="752475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Dreams are stories, images and emotions that appear in our mind while we sleep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They can be happy, scary, funny or strange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Everyone dreams – even if we don’t remember it!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 dream for about 2 hours each night.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118" b="-865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1928">
                <a:alpha val="62745"/>
              </a:srgbClr>
            </a:solidFill>
            <a:ln w="95250" cap="rnd">
              <a:gradFill>
                <a:gsLst>
                  <a:gs pos="0">
                    <a:srgbClr val="5DE0E6">
                      <a:alpha val="63000"/>
                    </a:srgbClr>
                  </a:gs>
                  <a:gs pos="100000">
                    <a:srgbClr val="004AAD">
                      <a:alpha val="63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2297026" y="0"/>
            <a:ext cx="5990974" cy="2309605"/>
          </a:xfrm>
          <a:custGeom>
            <a:avLst/>
            <a:gdLst/>
            <a:ahLst/>
            <a:cxnLst/>
            <a:rect l="l" t="t" r="r" b="b"/>
            <a:pathLst>
              <a:path w="5990974" h="2309605">
                <a:moveTo>
                  <a:pt x="0" y="2309605"/>
                </a:moveTo>
                <a:lnTo>
                  <a:pt x="5990974" y="2309605"/>
                </a:lnTo>
                <a:lnTo>
                  <a:pt x="5990974" y="0"/>
                </a:lnTo>
                <a:lnTo>
                  <a:pt x="0" y="0"/>
                </a:lnTo>
                <a:lnTo>
                  <a:pt x="0" y="230960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6279892"/>
            <a:ext cx="4101078" cy="2978408"/>
          </a:xfrm>
          <a:custGeom>
            <a:avLst/>
            <a:gdLst/>
            <a:ahLst/>
            <a:cxnLst/>
            <a:rect l="l" t="t" r="r" b="b"/>
            <a:pathLst>
              <a:path w="4101078" h="2978408">
                <a:moveTo>
                  <a:pt x="4101078" y="0"/>
                </a:moveTo>
                <a:lnTo>
                  <a:pt x="0" y="0"/>
                </a:lnTo>
                <a:lnTo>
                  <a:pt x="0" y="2978408"/>
                </a:lnTo>
                <a:lnTo>
                  <a:pt x="4101078" y="2978408"/>
                </a:lnTo>
                <a:lnTo>
                  <a:pt x="410107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3647222"/>
            <a:ext cx="5335625" cy="5611078"/>
          </a:xfrm>
          <a:custGeom>
            <a:avLst/>
            <a:gdLst/>
            <a:ahLst/>
            <a:cxnLst/>
            <a:rect l="l" t="t" r="r" b="b"/>
            <a:pathLst>
              <a:path w="5335625" h="5611078">
                <a:moveTo>
                  <a:pt x="5335625" y="0"/>
                </a:moveTo>
                <a:lnTo>
                  <a:pt x="0" y="0"/>
                </a:lnTo>
                <a:lnTo>
                  <a:pt x="0" y="5611078"/>
                </a:lnTo>
                <a:lnTo>
                  <a:pt x="5335625" y="5611078"/>
                </a:lnTo>
                <a:lnTo>
                  <a:pt x="533562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88781" y="1154802"/>
            <a:ext cx="3859679" cy="2807039"/>
          </a:xfrm>
          <a:custGeom>
            <a:avLst/>
            <a:gdLst/>
            <a:ahLst/>
            <a:cxnLst/>
            <a:rect l="l" t="t" r="r" b="b"/>
            <a:pathLst>
              <a:path w="3859679" h="2807039">
                <a:moveTo>
                  <a:pt x="0" y="0"/>
                </a:moveTo>
                <a:lnTo>
                  <a:pt x="3859679" y="0"/>
                </a:lnTo>
                <a:lnTo>
                  <a:pt x="3859679" y="2807040"/>
                </a:lnTo>
                <a:lnTo>
                  <a:pt x="0" y="2807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8C495-D6CB-A568-85F9-C77995576662}"/>
              </a:ext>
            </a:extLst>
          </p:cNvPr>
          <p:cNvSpPr txBox="1"/>
          <p:nvPr/>
        </p:nvSpPr>
        <p:spPr>
          <a:xfrm>
            <a:off x="6629399" y="2100680"/>
            <a:ext cx="822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B0F0"/>
                </a:solidFill>
                <a:latin typeface="Michegar" charset="0"/>
              </a:rPr>
              <a:t>Why do we dream?(scientific view)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CEF27-A341-5200-6586-9A54CAE5C9D2}"/>
              </a:ext>
            </a:extLst>
          </p:cNvPr>
          <p:cNvSpPr txBox="1"/>
          <p:nvPr/>
        </p:nvSpPr>
        <p:spPr>
          <a:xfrm>
            <a:off x="7624406" y="3247113"/>
            <a:ext cx="8374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Memory sorting – The brain organizes the day’s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Problem solving – Helps us find creative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Emotional healing – Release stress and feelings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Einstein said – ‘Imagination is more important than knowledge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194" b="-619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74098"/>
            <a:ext cx="15697200" cy="8255602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1928">
                <a:alpha val="62745"/>
              </a:srgbClr>
            </a:solidFill>
            <a:ln w="95250" cap="rnd">
              <a:gradFill>
                <a:gsLst>
                  <a:gs pos="0">
                    <a:srgbClr val="CDFFD8">
                      <a:alpha val="63000"/>
                    </a:srgbClr>
                  </a:gs>
                  <a:gs pos="100000">
                    <a:srgbClr val="94B9FF">
                      <a:alpha val="6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3448293" y="1173761"/>
            <a:ext cx="3435628" cy="7939478"/>
          </a:xfrm>
          <a:custGeom>
            <a:avLst/>
            <a:gdLst/>
            <a:ahLst/>
            <a:cxnLst/>
            <a:rect l="l" t="t" r="r" b="b"/>
            <a:pathLst>
              <a:path w="3435628" h="7939478">
                <a:moveTo>
                  <a:pt x="3435629" y="0"/>
                </a:moveTo>
                <a:lnTo>
                  <a:pt x="0" y="0"/>
                </a:lnTo>
                <a:lnTo>
                  <a:pt x="0" y="7939478"/>
                </a:lnTo>
                <a:lnTo>
                  <a:pt x="3435629" y="7939478"/>
                </a:lnTo>
                <a:lnTo>
                  <a:pt x="343562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2464721" y="3210487"/>
            <a:ext cx="1967145" cy="1734664"/>
          </a:xfrm>
          <a:custGeom>
            <a:avLst/>
            <a:gdLst/>
            <a:ahLst/>
            <a:cxnLst/>
            <a:rect l="l" t="t" r="r" b="b"/>
            <a:pathLst>
              <a:path w="1967145" h="1734664">
                <a:moveTo>
                  <a:pt x="0" y="0"/>
                </a:moveTo>
                <a:lnTo>
                  <a:pt x="1967145" y="0"/>
                </a:lnTo>
                <a:lnTo>
                  <a:pt x="1967145" y="1734664"/>
                </a:lnTo>
                <a:lnTo>
                  <a:pt x="0" y="173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38845" y="0"/>
            <a:ext cx="4613581" cy="3715137"/>
          </a:xfrm>
          <a:custGeom>
            <a:avLst/>
            <a:gdLst/>
            <a:ahLst/>
            <a:cxnLst/>
            <a:rect l="l" t="t" r="r" b="b"/>
            <a:pathLst>
              <a:path w="4613581" h="3715137">
                <a:moveTo>
                  <a:pt x="0" y="0"/>
                </a:moveTo>
                <a:lnTo>
                  <a:pt x="4613582" y="0"/>
                </a:lnTo>
                <a:lnTo>
                  <a:pt x="4613582" y="3715137"/>
                </a:lnTo>
                <a:lnTo>
                  <a:pt x="0" y="371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513" t="-9372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00312" y="5863896"/>
            <a:ext cx="3131554" cy="3249342"/>
          </a:xfrm>
          <a:custGeom>
            <a:avLst/>
            <a:gdLst/>
            <a:ahLst/>
            <a:cxnLst/>
            <a:rect l="l" t="t" r="r" b="b"/>
            <a:pathLst>
              <a:path w="3131554" h="3249342">
                <a:moveTo>
                  <a:pt x="0" y="0"/>
                </a:moveTo>
                <a:lnTo>
                  <a:pt x="3131554" y="0"/>
                </a:lnTo>
                <a:lnTo>
                  <a:pt x="3131554" y="3249343"/>
                </a:lnTo>
                <a:lnTo>
                  <a:pt x="0" y="324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678470" cy="1678470"/>
          </a:xfrm>
          <a:custGeom>
            <a:avLst/>
            <a:gdLst/>
            <a:ahLst/>
            <a:cxnLst/>
            <a:rect l="l" t="t" r="r" b="b"/>
            <a:pathLst>
              <a:path w="1678470" h="1678470">
                <a:moveTo>
                  <a:pt x="0" y="0"/>
                </a:moveTo>
                <a:lnTo>
                  <a:pt x="1678470" y="0"/>
                </a:lnTo>
                <a:lnTo>
                  <a:pt x="1678470" y="1678470"/>
                </a:lnTo>
                <a:lnTo>
                  <a:pt x="0" y="1678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5B5C6-CE0C-E918-2C58-7D9EA64817DC}"/>
              </a:ext>
            </a:extLst>
          </p:cNvPr>
          <p:cNvSpPr txBox="1"/>
          <p:nvPr/>
        </p:nvSpPr>
        <p:spPr>
          <a:xfrm>
            <a:off x="2275569" y="2987465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B0F0"/>
                </a:solidFill>
                <a:latin typeface="Michegar" charset="0"/>
              </a:rPr>
              <a:t>Types of Dreams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6E9C9-6D97-20F7-75E7-AD3D0785D20D}"/>
              </a:ext>
            </a:extLst>
          </p:cNvPr>
          <p:cNvSpPr txBox="1"/>
          <p:nvPr/>
        </p:nvSpPr>
        <p:spPr>
          <a:xfrm>
            <a:off x="3502530" y="4438440"/>
            <a:ext cx="9363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Normal dreams – Random images or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Lucid dreams – You realize you’re dreaming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Nightmares – Scary dream from fear of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Recurring Dreams – The same dream repeated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8883" y="1063487"/>
            <a:ext cx="163449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1928">
                <a:alpha val="62745"/>
              </a:srgbClr>
            </a:solidFill>
            <a:ln w="95250" cap="rnd">
              <a:gradFill>
                <a:gsLst>
                  <a:gs pos="0">
                    <a:srgbClr val="CDFFD8">
                      <a:alpha val="63000"/>
                    </a:srgbClr>
                  </a:gs>
                  <a:gs pos="100000">
                    <a:srgbClr val="94B9FF">
                      <a:alpha val="6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2297026" y="0"/>
            <a:ext cx="5990974" cy="2309605"/>
          </a:xfrm>
          <a:custGeom>
            <a:avLst/>
            <a:gdLst/>
            <a:ahLst/>
            <a:cxnLst/>
            <a:rect l="l" t="t" r="r" b="b"/>
            <a:pathLst>
              <a:path w="5990974" h="2309605">
                <a:moveTo>
                  <a:pt x="0" y="2309605"/>
                </a:moveTo>
                <a:lnTo>
                  <a:pt x="5990974" y="2309605"/>
                </a:lnTo>
                <a:lnTo>
                  <a:pt x="5990974" y="0"/>
                </a:lnTo>
                <a:lnTo>
                  <a:pt x="0" y="0"/>
                </a:lnTo>
                <a:lnTo>
                  <a:pt x="0" y="230960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207638"/>
            <a:ext cx="8693597" cy="3050662"/>
          </a:xfrm>
          <a:custGeom>
            <a:avLst/>
            <a:gdLst/>
            <a:ahLst/>
            <a:cxnLst/>
            <a:rect l="l" t="t" r="r" b="b"/>
            <a:pathLst>
              <a:path w="8693597" h="3050662">
                <a:moveTo>
                  <a:pt x="0" y="0"/>
                </a:moveTo>
                <a:lnTo>
                  <a:pt x="8693597" y="0"/>
                </a:lnTo>
                <a:lnTo>
                  <a:pt x="8693597" y="3050662"/>
                </a:lnTo>
                <a:lnTo>
                  <a:pt x="0" y="305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84172" y="2585040"/>
            <a:ext cx="2668040" cy="2958512"/>
          </a:xfrm>
          <a:custGeom>
            <a:avLst/>
            <a:gdLst/>
            <a:ahLst/>
            <a:cxnLst/>
            <a:rect l="l" t="t" r="r" b="b"/>
            <a:pathLst>
              <a:path w="2668040" h="2958512">
                <a:moveTo>
                  <a:pt x="0" y="0"/>
                </a:moveTo>
                <a:lnTo>
                  <a:pt x="2668040" y="0"/>
                </a:lnTo>
                <a:lnTo>
                  <a:pt x="2668040" y="2958512"/>
                </a:lnTo>
                <a:lnTo>
                  <a:pt x="0" y="2958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1678470" cy="1678470"/>
          </a:xfrm>
          <a:custGeom>
            <a:avLst/>
            <a:gdLst/>
            <a:ahLst/>
            <a:cxnLst/>
            <a:rect l="l" t="t" r="r" b="b"/>
            <a:pathLst>
              <a:path w="1678470" h="1678470">
                <a:moveTo>
                  <a:pt x="0" y="0"/>
                </a:moveTo>
                <a:lnTo>
                  <a:pt x="1678470" y="0"/>
                </a:lnTo>
                <a:lnTo>
                  <a:pt x="1678470" y="1678470"/>
                </a:lnTo>
                <a:lnTo>
                  <a:pt x="0" y="16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19C4C-F2CF-738A-A31E-E2C89FDC3268}"/>
              </a:ext>
            </a:extLst>
          </p:cNvPr>
          <p:cNvSpPr txBox="1"/>
          <p:nvPr/>
        </p:nvSpPr>
        <p:spPr>
          <a:xfrm flipH="1">
            <a:off x="7190531" y="2266805"/>
            <a:ext cx="918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00B0F0"/>
                </a:solidFill>
                <a:latin typeface="Michegar" charset="0"/>
              </a:rPr>
              <a:t>Dreams and the soul (mystical      beliefs)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8F2A0-41B6-5320-A689-BCDBDF4A1B1D}"/>
              </a:ext>
            </a:extLst>
          </p:cNvPr>
          <p:cNvSpPr txBox="1"/>
          <p:nvPr/>
        </p:nvSpPr>
        <p:spPr>
          <a:xfrm>
            <a:off x="8153400" y="3788184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Many cultures believe the soul travels during sleep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Egyptians: The ‘Ba’ (soul) left the body to visit other realms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Indian texts: The soul experiences higher planes in dreams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Astral projection Theory: The soul temporarily leaves the body to explore the ‘astral world’.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233" b="-980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1928">
                <a:alpha val="62745"/>
              </a:srgbClr>
            </a:solidFill>
            <a:ln w="95250" cap="rnd">
              <a:gradFill>
                <a:gsLst>
                  <a:gs pos="0">
                    <a:srgbClr val="5DE0E6">
                      <a:alpha val="63000"/>
                    </a:srgbClr>
                  </a:gs>
                  <a:gs pos="100000">
                    <a:srgbClr val="004AAD">
                      <a:alpha val="63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2297026" y="0"/>
            <a:ext cx="5990974" cy="2309605"/>
          </a:xfrm>
          <a:custGeom>
            <a:avLst/>
            <a:gdLst/>
            <a:ahLst/>
            <a:cxnLst/>
            <a:rect l="l" t="t" r="r" b="b"/>
            <a:pathLst>
              <a:path w="5990974" h="2309605">
                <a:moveTo>
                  <a:pt x="0" y="2309605"/>
                </a:moveTo>
                <a:lnTo>
                  <a:pt x="5990974" y="2309605"/>
                </a:lnTo>
                <a:lnTo>
                  <a:pt x="5990974" y="0"/>
                </a:lnTo>
                <a:lnTo>
                  <a:pt x="0" y="0"/>
                </a:lnTo>
                <a:lnTo>
                  <a:pt x="0" y="230960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309605"/>
            <a:ext cx="4042877" cy="6948695"/>
          </a:xfrm>
          <a:custGeom>
            <a:avLst/>
            <a:gdLst/>
            <a:ahLst/>
            <a:cxnLst/>
            <a:rect l="l" t="t" r="r" b="b"/>
            <a:pathLst>
              <a:path w="4042877" h="6948695">
                <a:moveTo>
                  <a:pt x="0" y="0"/>
                </a:moveTo>
                <a:lnTo>
                  <a:pt x="4042877" y="0"/>
                </a:lnTo>
                <a:lnTo>
                  <a:pt x="4042877" y="6948695"/>
                </a:lnTo>
                <a:lnTo>
                  <a:pt x="0" y="694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82449" y="2006896"/>
            <a:ext cx="1854655" cy="2595574"/>
          </a:xfrm>
          <a:custGeom>
            <a:avLst/>
            <a:gdLst/>
            <a:ahLst/>
            <a:cxnLst/>
            <a:rect l="l" t="t" r="r" b="b"/>
            <a:pathLst>
              <a:path w="1854655" h="2595574">
                <a:moveTo>
                  <a:pt x="0" y="0"/>
                </a:moveTo>
                <a:lnTo>
                  <a:pt x="1854655" y="0"/>
                </a:lnTo>
                <a:lnTo>
                  <a:pt x="1854655" y="2595574"/>
                </a:lnTo>
                <a:lnTo>
                  <a:pt x="0" y="259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1BE04-DEC8-3C41-A816-4F9A39ACDD0D}"/>
              </a:ext>
            </a:extLst>
          </p:cNvPr>
          <p:cNvSpPr txBox="1"/>
          <p:nvPr/>
        </p:nvSpPr>
        <p:spPr>
          <a:xfrm>
            <a:off x="7315200" y="2477334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ichegar" charset="0"/>
              </a:rPr>
              <a:t>             </a:t>
            </a:r>
            <a:r>
              <a:rPr lang="en-IN" sz="6000" dirty="0">
                <a:solidFill>
                  <a:srgbClr val="00B0F0"/>
                </a:solidFill>
                <a:latin typeface="Michegar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859F7-F18F-5E4F-D4AB-478F76E85DE4}"/>
              </a:ext>
            </a:extLst>
          </p:cNvPr>
          <p:cNvSpPr txBox="1"/>
          <p:nvPr/>
        </p:nvSpPr>
        <p:spPr>
          <a:xfrm>
            <a:off x="7392308" y="4214292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Dreams connect our mind, emotion and imagination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Whether brain signals or soul journeys they reveal human consciousness’s mystery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When our body sleeps, maybe our soul begin to explore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53" t="-34180" b="-53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624192"/>
            <a:ext cx="18288000" cy="4662808"/>
          </a:xfrm>
          <a:custGeom>
            <a:avLst/>
            <a:gdLst/>
            <a:ahLst/>
            <a:cxnLst/>
            <a:rect l="l" t="t" r="r" b="b"/>
            <a:pathLst>
              <a:path w="18288000" h="4662808">
                <a:moveTo>
                  <a:pt x="0" y="0"/>
                </a:moveTo>
                <a:lnTo>
                  <a:pt x="18288000" y="0"/>
                </a:lnTo>
                <a:lnTo>
                  <a:pt x="18288000" y="4662808"/>
                </a:lnTo>
                <a:lnTo>
                  <a:pt x="0" y="466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6" r="-686" b="-651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7015734" cy="8229600"/>
          </a:xfrm>
          <a:custGeom>
            <a:avLst/>
            <a:gdLst/>
            <a:ahLst/>
            <a:cxnLst/>
            <a:rect l="l" t="t" r="r" b="b"/>
            <a:pathLst>
              <a:path w="7015734" h="8229600">
                <a:moveTo>
                  <a:pt x="0" y="0"/>
                </a:moveTo>
                <a:lnTo>
                  <a:pt x="7015734" y="0"/>
                </a:lnTo>
                <a:lnTo>
                  <a:pt x="7015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5" r="-3665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6348389"/>
            <a:ext cx="3039971" cy="3938611"/>
          </a:xfrm>
          <a:custGeom>
            <a:avLst/>
            <a:gdLst/>
            <a:ahLst/>
            <a:cxnLst/>
            <a:rect l="l" t="t" r="r" b="b"/>
            <a:pathLst>
              <a:path w="3039971" h="3938611">
                <a:moveTo>
                  <a:pt x="3039971" y="0"/>
                </a:moveTo>
                <a:lnTo>
                  <a:pt x="0" y="0"/>
                </a:lnTo>
                <a:lnTo>
                  <a:pt x="0" y="3938611"/>
                </a:lnTo>
                <a:lnTo>
                  <a:pt x="3039971" y="3938611"/>
                </a:lnTo>
                <a:lnTo>
                  <a:pt x="30399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48029" y="0"/>
            <a:ext cx="3039971" cy="7340214"/>
          </a:xfrm>
          <a:custGeom>
            <a:avLst/>
            <a:gdLst/>
            <a:ahLst/>
            <a:cxnLst/>
            <a:rect l="l" t="t" r="r" b="b"/>
            <a:pathLst>
              <a:path w="3039971" h="7340214">
                <a:moveTo>
                  <a:pt x="0" y="0"/>
                </a:moveTo>
                <a:lnTo>
                  <a:pt x="3039971" y="0"/>
                </a:lnTo>
                <a:lnTo>
                  <a:pt x="3039971" y="7340214"/>
                </a:lnTo>
                <a:lnTo>
                  <a:pt x="0" y="734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079" t="-63691" r="-27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48029" y="6348389"/>
            <a:ext cx="3039971" cy="3938611"/>
          </a:xfrm>
          <a:custGeom>
            <a:avLst/>
            <a:gdLst/>
            <a:ahLst/>
            <a:cxnLst/>
            <a:rect l="l" t="t" r="r" b="b"/>
            <a:pathLst>
              <a:path w="3039971" h="3938611">
                <a:moveTo>
                  <a:pt x="0" y="0"/>
                </a:moveTo>
                <a:lnTo>
                  <a:pt x="3039971" y="0"/>
                </a:lnTo>
                <a:lnTo>
                  <a:pt x="3039971" y="3938611"/>
                </a:lnTo>
                <a:lnTo>
                  <a:pt x="0" y="3938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34347" y="3750433"/>
            <a:ext cx="10353653" cy="174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7"/>
              </a:lnSpc>
            </a:pPr>
            <a:r>
              <a:rPr lang="en-US" sz="12223" b="1">
                <a:solidFill>
                  <a:srgbClr val="FFF6E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7951" y="5619433"/>
            <a:ext cx="5499126" cy="81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5288">
                <a:solidFill>
                  <a:srgbClr val="69AFC5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 AND A SESSION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081049" y="1968639"/>
            <a:ext cx="1130365" cy="1122144"/>
          </a:xfrm>
          <a:custGeom>
            <a:avLst/>
            <a:gdLst/>
            <a:ahLst/>
            <a:cxnLst/>
            <a:rect l="l" t="t" r="r" b="b"/>
            <a:pathLst>
              <a:path w="1130365" h="1122144">
                <a:moveTo>
                  <a:pt x="0" y="0"/>
                </a:moveTo>
                <a:lnTo>
                  <a:pt x="1130365" y="0"/>
                </a:lnTo>
                <a:lnTo>
                  <a:pt x="1130365" y="1122144"/>
                </a:lnTo>
                <a:lnTo>
                  <a:pt x="0" y="112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235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TT Rounds Condensed Bold</vt:lpstr>
      <vt:lpstr>Bauhaus 93</vt:lpstr>
      <vt:lpstr>Blackadder ITC</vt:lpstr>
      <vt:lpstr>Berlin Sans FB Demi</vt:lpstr>
      <vt:lpstr>Aparajita</vt:lpstr>
      <vt:lpstr>Wingdings</vt:lpstr>
      <vt:lpstr>Calibri</vt:lpstr>
      <vt:lpstr>Berthold Block</vt:lpstr>
      <vt:lpstr>Arial</vt:lpstr>
      <vt:lpstr>Michegar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Janani</dc:creator>
  <cp:lastModifiedBy>Supriya Ram</cp:lastModifiedBy>
  <cp:revision>6</cp:revision>
  <dcterms:created xsi:type="dcterms:W3CDTF">2006-08-16T00:00:00Z</dcterms:created>
  <dcterms:modified xsi:type="dcterms:W3CDTF">2025-11-20T04:49:50Z</dcterms:modified>
  <dc:identifier>DAG1kHkuvvc</dc:identifier>
</cp:coreProperties>
</file>